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8.png"/><Relationship Id="rId4" Type="http://schemas.openxmlformats.org/officeDocument/2006/relationships/image" Target="../media/image32.png"/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733288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980176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980176"/>
            <a:ext cx="3639312" cy="34747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Author: RAGHAVENDRA GADDAM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6318504"/>
            <a:ext cx="3639312" cy="210312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15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3831336"/>
            <a:ext cx="13267944" cy="1682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Neuro-FleetX: AI-Driven Urban Mobility Optimization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88536"/>
            <a:ext cx="4297680" cy="9875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4288536"/>
            <a:ext cx="4297680" cy="9875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4288536"/>
            <a:ext cx="4297680" cy="98755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2752344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Literature Review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685800" y="3575304"/>
            <a:ext cx="1326794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Existing systems such as Uber, Ola, and other </a:t>
            </a:r>
            <a:r>
              <a:rPr lang="en-US" sz="1530" dirty="0">
                <a:solidFill>
                  <a:srgbClr val="171717"/>
                </a:solidFill>
                <a:latin typeface="Times New Roman" panose="02020603050405020304" charset="0"/>
                <a:ea typeface="思源黑体" pitchFamily="34" charset="-122"/>
                <a:cs typeface="Times New Roman" panose="02020603050405020304" charset="0"/>
              </a:rPr>
              <a:t>urban </a:t>
            </a: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mobility platforms provide solutions but often rely on centralized systems without exposing custom APIs for enterprises. Most fleet management software lacks AI-driven predictions and secure, open APIs.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914400" y="4416552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Uber: Focus on ride-sharing but limited enterprise fleet support.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394960" y="4416552"/>
            <a:ext cx="3849624" cy="7315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Google Maps APIs: Provide route calculations but not custom AI optimization.</a:t>
            </a:r>
            <a:endParaRPr lang="en-US" sz="1530" dirty="0"/>
          </a:p>
        </p:txBody>
      </p:sp>
      <p:sp>
        <p:nvSpPr>
          <p:cNvPr id="11" name="Text 4"/>
          <p:cNvSpPr/>
          <p:nvPr/>
        </p:nvSpPr>
        <p:spPr>
          <a:xfrm>
            <a:off x="9884664" y="4416552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Traditional Fleet Software: Provide only basic tracking and reports.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05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Technology Stack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112264"/>
            <a:ext cx="4297680" cy="26151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919472"/>
            <a:ext cx="6537960" cy="18196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2112264"/>
            <a:ext cx="4297680" cy="261518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919472"/>
            <a:ext cx="6537960" cy="18196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2112264"/>
            <a:ext cx="4297680" cy="261518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1289304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Technology Stack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2240280"/>
            <a:ext cx="3849624" cy="6126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Frontend (React + Vite + Tailwind CSS)</a:t>
            </a:r>
            <a:endParaRPr lang="en-US" sz="1920" dirty="0"/>
          </a:p>
        </p:txBody>
      </p:sp>
      <p:sp>
        <p:nvSpPr>
          <p:cNvPr id="11" name="Text 2"/>
          <p:cNvSpPr/>
          <p:nvPr/>
        </p:nvSpPr>
        <p:spPr>
          <a:xfrm>
            <a:off x="914400" y="3026664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Provides interactive UI.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914400" y="3447288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Authentication screens, dashboards, analytics.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914400" y="410565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Lightweight and scalable with reusable components.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914400" y="5047488"/>
            <a:ext cx="608990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Security (JWT Authentication)</a:t>
            </a:r>
            <a:endParaRPr lang="en-US" sz="1920" dirty="0"/>
          </a:p>
        </p:txBody>
      </p:sp>
      <p:sp>
        <p:nvSpPr>
          <p:cNvPr id="15" name="Text 6"/>
          <p:cNvSpPr/>
          <p:nvPr/>
        </p:nvSpPr>
        <p:spPr>
          <a:xfrm>
            <a:off x="914400" y="5522976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Login generates JWT token.</a:t>
            </a:r>
            <a:endParaRPr lang="en-US" sz="1530" dirty="0"/>
          </a:p>
        </p:txBody>
      </p:sp>
      <p:sp>
        <p:nvSpPr>
          <p:cNvPr id="16" name="Text 7"/>
          <p:cNvSpPr/>
          <p:nvPr/>
        </p:nvSpPr>
        <p:spPr>
          <a:xfrm>
            <a:off x="5394960" y="2240280"/>
            <a:ext cx="384962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Backend (Spring Boot)</a:t>
            </a:r>
            <a:endParaRPr lang="en-US" sz="1920" dirty="0"/>
          </a:p>
        </p:txBody>
      </p:sp>
      <p:sp>
        <p:nvSpPr>
          <p:cNvPr id="17" name="Text 8"/>
          <p:cNvSpPr/>
          <p:nvPr/>
        </p:nvSpPr>
        <p:spPr>
          <a:xfrm>
            <a:off x="914400" y="5943600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Token used for API authentication.</a:t>
            </a:r>
            <a:endParaRPr lang="en-US" sz="1530" dirty="0"/>
          </a:p>
        </p:txBody>
      </p:sp>
      <p:sp>
        <p:nvSpPr>
          <p:cNvPr id="18" name="Text 9"/>
          <p:cNvSpPr/>
          <p:nvPr/>
        </p:nvSpPr>
        <p:spPr>
          <a:xfrm>
            <a:off x="5394960" y="2724912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RESTful APIs for communication.</a:t>
            </a:r>
            <a:endParaRPr lang="en-US" sz="1530" dirty="0"/>
          </a:p>
        </p:txBody>
      </p:sp>
      <p:sp>
        <p:nvSpPr>
          <p:cNvPr id="19" name="Text 10"/>
          <p:cNvSpPr/>
          <p:nvPr/>
        </p:nvSpPr>
        <p:spPr>
          <a:xfrm>
            <a:off x="5394960" y="3145536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Role-based access.</a:t>
            </a:r>
            <a:endParaRPr lang="en-US" sz="1530" dirty="0"/>
          </a:p>
        </p:txBody>
      </p:sp>
      <p:sp>
        <p:nvSpPr>
          <p:cNvPr id="20" name="Text 11"/>
          <p:cNvSpPr/>
          <p:nvPr/>
        </p:nvSpPr>
        <p:spPr>
          <a:xfrm>
            <a:off x="914400" y="6364224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Prevents unauthorized access.</a:t>
            </a:r>
            <a:endParaRPr lang="en-US" sz="1530" dirty="0"/>
          </a:p>
        </p:txBody>
      </p:sp>
      <p:sp>
        <p:nvSpPr>
          <p:cNvPr id="21" name="Text 12"/>
          <p:cNvSpPr/>
          <p:nvPr/>
        </p:nvSpPr>
        <p:spPr>
          <a:xfrm>
            <a:off x="5394960" y="3557016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Business logic encapsulated in services.</a:t>
            </a:r>
            <a:endParaRPr lang="en-US" sz="1530" dirty="0"/>
          </a:p>
        </p:txBody>
      </p:sp>
      <p:sp>
        <p:nvSpPr>
          <p:cNvPr id="22" name="Text 13"/>
          <p:cNvSpPr/>
          <p:nvPr/>
        </p:nvSpPr>
        <p:spPr>
          <a:xfrm>
            <a:off x="7644384" y="5047488"/>
            <a:ext cx="608990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AI/ML Algorithms</a:t>
            </a:r>
            <a:endParaRPr lang="en-US" sz="1920" dirty="0"/>
          </a:p>
        </p:txBody>
      </p:sp>
      <p:sp>
        <p:nvSpPr>
          <p:cNvPr id="23" name="Text 14"/>
          <p:cNvSpPr/>
          <p:nvPr/>
        </p:nvSpPr>
        <p:spPr>
          <a:xfrm>
            <a:off x="7644384" y="5522976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Route Optimization (Dijkstra/ML models).</a:t>
            </a:r>
            <a:endParaRPr lang="en-US" sz="1530" dirty="0"/>
          </a:p>
        </p:txBody>
      </p:sp>
      <p:sp>
        <p:nvSpPr>
          <p:cNvPr id="24" name="Text 15"/>
          <p:cNvSpPr/>
          <p:nvPr/>
        </p:nvSpPr>
        <p:spPr>
          <a:xfrm>
            <a:off x="7644384" y="5943600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Demand Forecasting (Regression/Time Series).</a:t>
            </a:r>
            <a:endParaRPr lang="en-US" sz="1530" dirty="0"/>
          </a:p>
        </p:txBody>
      </p:sp>
      <p:sp>
        <p:nvSpPr>
          <p:cNvPr id="25" name="Text 16"/>
          <p:cNvSpPr/>
          <p:nvPr/>
        </p:nvSpPr>
        <p:spPr>
          <a:xfrm>
            <a:off x="7644384" y="6364224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Anomaly Detection (Outlier models).</a:t>
            </a:r>
            <a:endParaRPr lang="en-US" sz="1530" dirty="0"/>
          </a:p>
        </p:txBody>
      </p:sp>
      <p:sp>
        <p:nvSpPr>
          <p:cNvPr id="26" name="Text 17"/>
          <p:cNvSpPr/>
          <p:nvPr/>
        </p:nvSpPr>
        <p:spPr>
          <a:xfrm>
            <a:off x="9884664" y="2240280"/>
            <a:ext cx="384962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Database (MySQL)</a:t>
            </a:r>
            <a:endParaRPr lang="en-US" sz="1920" dirty="0"/>
          </a:p>
        </p:txBody>
      </p:sp>
      <p:sp>
        <p:nvSpPr>
          <p:cNvPr id="27" name="Text 18"/>
          <p:cNvSpPr/>
          <p:nvPr/>
        </p:nvSpPr>
        <p:spPr>
          <a:xfrm>
            <a:off x="9884664" y="2724912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Tables: Users, Vehicles, Routes, Payments, Logs.</a:t>
            </a:r>
            <a:endParaRPr lang="en-US" sz="1530" dirty="0"/>
          </a:p>
        </p:txBody>
      </p:sp>
      <p:sp>
        <p:nvSpPr>
          <p:cNvPr id="28" name="Text 19"/>
          <p:cNvSpPr/>
          <p:nvPr/>
        </p:nvSpPr>
        <p:spPr>
          <a:xfrm>
            <a:off x="9884664" y="3383280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• Supports relational integrity and scalability.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06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System Architecture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39896"/>
            <a:ext cx="4297680" cy="9418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73752"/>
            <a:ext cx="6537960" cy="6949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3739896"/>
            <a:ext cx="4297680" cy="9418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873752"/>
            <a:ext cx="6537960" cy="6949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739896"/>
            <a:ext cx="4297680" cy="94183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450592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System Architecture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685800" y="328269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Layers of the system: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914400" y="396849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Frontend Layer (React UI) → User dashboards, login, reports.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914400" y="5102352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AI/ML Layer → Predictive models and analytics.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5394960" y="396849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Backend Layer (Spring Boot) → APIs, services, controllers.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7644384" y="5102352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Security Layer → JWT authentication flow.</a:t>
            </a:r>
            <a:endParaRPr lang="en-US" sz="1530" dirty="0"/>
          </a:p>
        </p:txBody>
      </p:sp>
      <p:sp>
        <p:nvSpPr>
          <p:cNvPr id="15" name="Text 6"/>
          <p:cNvSpPr/>
          <p:nvPr/>
        </p:nvSpPr>
        <p:spPr>
          <a:xfrm>
            <a:off x="9884664" y="396849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Database Layer (MySQL) → Persistent data storage.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07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Modules &amp; Features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10512"/>
            <a:ext cx="6537960" cy="17647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58184"/>
            <a:ext cx="6537960" cy="17647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705856"/>
            <a:ext cx="13267944" cy="13441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1810512"/>
            <a:ext cx="6537960" cy="176479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3758184"/>
            <a:ext cx="6537960" cy="17647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10512"/>
            <a:ext cx="128016" cy="176479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58184"/>
            <a:ext cx="128016" cy="17647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705856"/>
            <a:ext cx="128016" cy="13441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1810512"/>
            <a:ext cx="128016" cy="176479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3758184"/>
            <a:ext cx="128016" cy="1764792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85800" y="978408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Modules &amp; Features</a:t>
            </a:r>
            <a:endParaRPr lang="en-US" sz="3840" dirty="0"/>
          </a:p>
        </p:txBody>
      </p:sp>
      <p:sp>
        <p:nvSpPr>
          <p:cNvPr id="15" name="Text 1"/>
          <p:cNvSpPr/>
          <p:nvPr/>
        </p:nvSpPr>
        <p:spPr>
          <a:xfrm>
            <a:off x="978408" y="1929384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User Authentication &amp; Role Management:</a:t>
            </a:r>
            <a:endParaRPr lang="en-US" sz="1530" dirty="0"/>
          </a:p>
        </p:txBody>
      </p:sp>
      <p:sp>
        <p:nvSpPr>
          <p:cNvPr id="16" name="Text 2"/>
          <p:cNvSpPr/>
          <p:nvPr/>
        </p:nvSpPr>
        <p:spPr>
          <a:xfrm>
            <a:off x="978408" y="2350008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JWT login/signup.</a:t>
            </a:r>
            <a:endParaRPr lang="en-US" sz="1530" dirty="0"/>
          </a:p>
        </p:txBody>
      </p:sp>
      <p:sp>
        <p:nvSpPr>
          <p:cNvPr id="17" name="Text 3"/>
          <p:cNvSpPr/>
          <p:nvPr/>
        </p:nvSpPr>
        <p:spPr>
          <a:xfrm>
            <a:off x="978408" y="2770632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Role-based access (Admin, Driver, User).</a:t>
            </a:r>
            <a:endParaRPr lang="en-US" sz="1530" dirty="0"/>
          </a:p>
        </p:txBody>
      </p:sp>
      <p:sp>
        <p:nvSpPr>
          <p:cNvPr id="18" name="Text 4"/>
          <p:cNvSpPr/>
          <p:nvPr/>
        </p:nvSpPr>
        <p:spPr>
          <a:xfrm>
            <a:off x="978408" y="3886200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AI/ML Modules:</a:t>
            </a:r>
            <a:endParaRPr lang="en-US" sz="1530" dirty="0"/>
          </a:p>
        </p:txBody>
      </p:sp>
      <p:sp>
        <p:nvSpPr>
          <p:cNvPr id="19" name="Text 5"/>
          <p:cNvSpPr/>
          <p:nvPr/>
        </p:nvSpPr>
        <p:spPr>
          <a:xfrm>
            <a:off x="978408" y="4306824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Route optimization algorithms.</a:t>
            </a:r>
            <a:endParaRPr lang="en-US" sz="1530" dirty="0"/>
          </a:p>
        </p:txBody>
      </p:sp>
      <p:sp>
        <p:nvSpPr>
          <p:cNvPr id="20" name="Text 6"/>
          <p:cNvSpPr/>
          <p:nvPr/>
        </p:nvSpPr>
        <p:spPr>
          <a:xfrm>
            <a:off x="978408" y="4727448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Predicting high-demand areas.</a:t>
            </a:r>
            <a:endParaRPr lang="en-US" sz="1530" dirty="0"/>
          </a:p>
        </p:txBody>
      </p:sp>
      <p:sp>
        <p:nvSpPr>
          <p:cNvPr id="21" name="Text 7"/>
          <p:cNvSpPr/>
          <p:nvPr/>
        </p:nvSpPr>
        <p:spPr>
          <a:xfrm>
            <a:off x="978408" y="5138928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Detecting unusual driving/maintenance needs.</a:t>
            </a:r>
            <a:endParaRPr lang="en-US" sz="1530" dirty="0"/>
          </a:p>
        </p:txBody>
      </p:sp>
      <p:sp>
        <p:nvSpPr>
          <p:cNvPr id="22" name="Text 8"/>
          <p:cNvSpPr/>
          <p:nvPr/>
        </p:nvSpPr>
        <p:spPr>
          <a:xfrm>
            <a:off x="978408" y="5833872"/>
            <a:ext cx="12755880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Admin Panel:</a:t>
            </a:r>
            <a:endParaRPr lang="en-US" sz="1530" dirty="0"/>
          </a:p>
        </p:txBody>
      </p:sp>
      <p:sp>
        <p:nvSpPr>
          <p:cNvPr id="23" name="Text 9"/>
          <p:cNvSpPr/>
          <p:nvPr/>
        </p:nvSpPr>
        <p:spPr>
          <a:xfrm>
            <a:off x="978408" y="6254496"/>
            <a:ext cx="12755880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Monitor real-time fleet.</a:t>
            </a:r>
            <a:endParaRPr lang="en-US" sz="1530" dirty="0"/>
          </a:p>
        </p:txBody>
      </p:sp>
      <p:sp>
        <p:nvSpPr>
          <p:cNvPr id="24" name="Text 10"/>
          <p:cNvSpPr/>
          <p:nvPr/>
        </p:nvSpPr>
        <p:spPr>
          <a:xfrm>
            <a:off x="978408" y="6675120"/>
            <a:ext cx="12755880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Analyze performance reports.</a:t>
            </a:r>
            <a:endParaRPr lang="en-US" sz="1530" dirty="0"/>
          </a:p>
        </p:txBody>
      </p:sp>
      <p:sp>
        <p:nvSpPr>
          <p:cNvPr id="25" name="Text 11"/>
          <p:cNvSpPr/>
          <p:nvPr/>
        </p:nvSpPr>
        <p:spPr>
          <a:xfrm>
            <a:off x="7708392" y="1929384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Vehicle &amp; Fleet Management:</a:t>
            </a:r>
            <a:endParaRPr lang="en-US" sz="1530" dirty="0"/>
          </a:p>
        </p:txBody>
      </p:sp>
      <p:sp>
        <p:nvSpPr>
          <p:cNvPr id="26" name="Text 12"/>
          <p:cNvSpPr/>
          <p:nvPr/>
        </p:nvSpPr>
        <p:spPr>
          <a:xfrm>
            <a:off x="7708392" y="2350008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Register vehicles.</a:t>
            </a:r>
            <a:endParaRPr lang="en-US" sz="1530" dirty="0"/>
          </a:p>
        </p:txBody>
      </p:sp>
      <p:sp>
        <p:nvSpPr>
          <p:cNvPr id="27" name="Text 13"/>
          <p:cNvSpPr/>
          <p:nvPr/>
        </p:nvSpPr>
        <p:spPr>
          <a:xfrm>
            <a:off x="7708392" y="2770632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Assign drivers.</a:t>
            </a:r>
            <a:endParaRPr lang="en-US" sz="1530" dirty="0"/>
          </a:p>
        </p:txBody>
      </p:sp>
      <p:sp>
        <p:nvSpPr>
          <p:cNvPr id="28" name="Text 14"/>
          <p:cNvSpPr/>
          <p:nvPr/>
        </p:nvSpPr>
        <p:spPr>
          <a:xfrm>
            <a:off x="7708392" y="3191256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Fleet dashboards.</a:t>
            </a:r>
            <a:endParaRPr lang="en-US" sz="1530" dirty="0"/>
          </a:p>
        </p:txBody>
      </p:sp>
      <p:sp>
        <p:nvSpPr>
          <p:cNvPr id="29" name="Text 15"/>
          <p:cNvSpPr/>
          <p:nvPr/>
        </p:nvSpPr>
        <p:spPr>
          <a:xfrm>
            <a:off x="7708392" y="3886200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Database Management:</a:t>
            </a:r>
            <a:endParaRPr lang="en-US" sz="1530" dirty="0"/>
          </a:p>
        </p:txBody>
      </p:sp>
      <p:sp>
        <p:nvSpPr>
          <p:cNvPr id="30" name="Text 16"/>
          <p:cNvSpPr/>
          <p:nvPr/>
        </p:nvSpPr>
        <p:spPr>
          <a:xfrm>
            <a:off x="7708392" y="4306824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Storing trips, payments, logs.</a:t>
            </a:r>
            <a:endParaRPr lang="en-US" sz="1530" dirty="0"/>
          </a:p>
        </p:txBody>
      </p:sp>
      <p:sp>
        <p:nvSpPr>
          <p:cNvPr id="31" name="Text 17"/>
          <p:cNvSpPr/>
          <p:nvPr/>
        </p:nvSpPr>
        <p:spPr>
          <a:xfrm>
            <a:off x="7708392" y="4727448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Query optimization.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08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Workflow (How It Works)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84448"/>
            <a:ext cx="429768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526280"/>
            <a:ext cx="429768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3584448"/>
            <a:ext cx="4297680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4526280"/>
            <a:ext cx="4297680" cy="7498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584448"/>
            <a:ext cx="4297680" cy="7498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4526280"/>
            <a:ext cx="4297680" cy="74980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761488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Workflow (How It Works)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712464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User Login: User authenticates → JWT token generated.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65429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Database Interaction: Data retrieved from MySQL.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394960" y="3712464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API Request: Token used in headers for backend communication.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394960" y="465429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AI Integration: For route/demand predictions.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884664" y="3712464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Backend Processing: Spring Boot validates token, processes request.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884664" y="4654296"/>
            <a:ext cx="384962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Frontend Update: React UI displays results dynamically.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09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Future Scope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04825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3192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1. Abstract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2336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5. Technology Stack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4261104" y="33192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2. Introduction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458968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9. Future Scope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4261104" y="42336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6. System Architecture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4261104" y="5458968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10. Conclusion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33192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3. Objectives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42336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7. Modules &amp; Features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10991088" y="3319272"/>
            <a:ext cx="275234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4. Literature Review</a:t>
            </a:r>
            <a:endParaRPr lang="en-US" sz="1920" dirty="0"/>
          </a:p>
        </p:txBody>
      </p:sp>
      <p:sp>
        <p:nvSpPr>
          <p:cNvPr id="14" name="Text 10"/>
          <p:cNvSpPr/>
          <p:nvPr/>
        </p:nvSpPr>
        <p:spPr>
          <a:xfrm>
            <a:off x="10991088" y="4233672"/>
            <a:ext cx="2752344" cy="6126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8. Workflow (How It Works)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6704"/>
            <a:ext cx="4297680" cy="9784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6537960" cy="9784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3346704"/>
            <a:ext cx="4297680" cy="9784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526280"/>
            <a:ext cx="6537960" cy="97840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346704"/>
            <a:ext cx="4297680" cy="97840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523744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Future Scope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3474720"/>
            <a:ext cx="384962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IoT Integration</a:t>
            </a:r>
            <a:endParaRPr lang="en-US" sz="1920" dirty="0"/>
          </a:p>
        </p:txBody>
      </p:sp>
      <p:sp>
        <p:nvSpPr>
          <p:cNvPr id="11" name="Text 2"/>
          <p:cNvSpPr/>
          <p:nvPr/>
        </p:nvSpPr>
        <p:spPr>
          <a:xfrm>
            <a:off x="914400" y="3959352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GPS sensors, vehicle health monitoring.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914400" y="4654296"/>
            <a:ext cx="608990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Cloud Deployment</a:t>
            </a:r>
            <a:endParaRPr lang="en-US" sz="1920" dirty="0"/>
          </a:p>
        </p:txBody>
      </p:sp>
      <p:sp>
        <p:nvSpPr>
          <p:cNvPr id="13" name="Text 4"/>
          <p:cNvSpPr/>
          <p:nvPr/>
        </p:nvSpPr>
        <p:spPr>
          <a:xfrm>
            <a:off x="914400" y="5129784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Docker + Kubernetes for scaling.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5394960" y="3474720"/>
            <a:ext cx="384962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AI Expansion</a:t>
            </a:r>
            <a:endParaRPr lang="en-US" sz="1920" dirty="0"/>
          </a:p>
        </p:txBody>
      </p:sp>
      <p:sp>
        <p:nvSpPr>
          <p:cNvPr id="15" name="Text 6"/>
          <p:cNvSpPr/>
          <p:nvPr/>
        </p:nvSpPr>
        <p:spPr>
          <a:xfrm>
            <a:off x="5394960" y="3959352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Deep learning for traffic prediction.</a:t>
            </a:r>
            <a:endParaRPr lang="en-US" sz="1530" dirty="0"/>
          </a:p>
        </p:txBody>
      </p:sp>
      <p:sp>
        <p:nvSpPr>
          <p:cNvPr id="16" name="Text 7"/>
          <p:cNvSpPr/>
          <p:nvPr/>
        </p:nvSpPr>
        <p:spPr>
          <a:xfrm>
            <a:off x="7644384" y="4654296"/>
            <a:ext cx="608990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Mobile App Version</a:t>
            </a:r>
            <a:endParaRPr lang="en-US" sz="1920" dirty="0"/>
          </a:p>
        </p:txBody>
      </p:sp>
      <p:sp>
        <p:nvSpPr>
          <p:cNvPr id="17" name="Text 8"/>
          <p:cNvSpPr/>
          <p:nvPr/>
        </p:nvSpPr>
        <p:spPr>
          <a:xfrm>
            <a:off x="7644384" y="5129784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Flutter/React Native-based mobile app.</a:t>
            </a:r>
            <a:endParaRPr lang="en-US" sz="1530" dirty="0"/>
          </a:p>
        </p:txBody>
      </p:sp>
      <p:sp>
        <p:nvSpPr>
          <p:cNvPr id="18" name="Text 9"/>
          <p:cNvSpPr/>
          <p:nvPr/>
        </p:nvSpPr>
        <p:spPr>
          <a:xfrm>
            <a:off x="9884664" y="3474720"/>
            <a:ext cx="3849624" cy="310896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Blockchain</a:t>
            </a:r>
            <a:endParaRPr lang="en-US" sz="1920" dirty="0"/>
          </a:p>
        </p:txBody>
      </p:sp>
      <p:sp>
        <p:nvSpPr>
          <p:cNvPr id="19" name="Text 10"/>
          <p:cNvSpPr/>
          <p:nvPr/>
        </p:nvSpPr>
        <p:spPr>
          <a:xfrm>
            <a:off x="9884664" y="3959352"/>
            <a:ext cx="384962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For secure payments and contracts.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10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Conclusion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108960"/>
            <a:ext cx="8293608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941064"/>
            <a:ext cx="8293608" cy="97840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Neuro-FleetX successfully demonstrates the design of a full-stack, AI-powered mobility platform. The integration of React, Spring Boot, MySQL, JWT, and ML ensures a secure, scalable, and intelligent system for urban mobility challenges. This project can serve as the foundation for real-world smart city fleet management applications.</a:t>
            </a:r>
            <a:endParaRPr lang="en-US" sz="153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Abstract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862072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Abstract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694176"/>
            <a:ext cx="13267944" cy="1463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The rapid growth of urban populations has resulted in rising demand for efficient transportation solutions. Traditional fleet management systems are often inefficient, lack predictive intelligence, and fail to integrate AI-driven insights for optimization. Neuro-FleetX is designed as a full-stack urban mobility platform integrating React (frontend), Spring Boot (backend), MySQL (database), JWT authentication (security), and AI/ML algorithms to deliver advanced fleet optimization, real-time tracking, and decision-making support. This project provides a secure, scalable, and intelligent platform to manage fleets, optimize routes, predict demand, and enhance urban mobility. The inclusion of AI/ML modules ensures smarter decisions by leveraging real-time and historical data.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Introduction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11296"/>
            <a:ext cx="6537960" cy="694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398264"/>
            <a:ext cx="6537960" cy="6949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3511296"/>
            <a:ext cx="6537960" cy="6949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4398264"/>
            <a:ext cx="6537960" cy="69494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221992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685800" y="305409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Urban mobility has become a major challenge in modern cities due to: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914400" y="3739896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Congestion and traffic bottlenecks.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14400" y="4626864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Lack of predictive and adaptive systems.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685800" y="5312664"/>
            <a:ext cx="13267944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Neuro-FleetX addresses these issues by combining software engineering best practices with machine learning to create a full-fledged smart mobility platform.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7644384" y="3739896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Increasing fleet sizes (public, corporate, shared mobility).</a:t>
            </a:r>
            <a:endParaRPr lang="en-US" sz="1530" dirty="0"/>
          </a:p>
        </p:txBody>
      </p:sp>
      <p:sp>
        <p:nvSpPr>
          <p:cNvPr id="14" name="Text 6"/>
          <p:cNvSpPr/>
          <p:nvPr/>
        </p:nvSpPr>
        <p:spPr>
          <a:xfrm>
            <a:off x="7644384" y="4626864"/>
            <a:ext cx="608990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Security and data management concerns.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Objectives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96312"/>
            <a:ext cx="653796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29000"/>
            <a:ext cx="653796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370832"/>
            <a:ext cx="6537960" cy="17647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18504"/>
            <a:ext cx="13267944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2496312"/>
            <a:ext cx="6537960" cy="7498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3429000"/>
            <a:ext cx="6537960" cy="74980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370832"/>
            <a:ext cx="6537960" cy="17647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96312"/>
            <a:ext cx="128016" cy="74980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429000"/>
            <a:ext cx="128016" cy="74980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370832"/>
            <a:ext cx="128016" cy="1764792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6318504"/>
            <a:ext cx="128016" cy="50292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2496312"/>
            <a:ext cx="128016" cy="7498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3429000"/>
            <a:ext cx="128016" cy="74980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5784" y="4370832"/>
            <a:ext cx="128016" cy="1764792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85800" y="1207008"/>
            <a:ext cx="13267944" cy="6126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Objectives</a:t>
            </a:r>
            <a:endParaRPr lang="en-US" sz="3840" dirty="0"/>
          </a:p>
        </p:txBody>
      </p:sp>
      <p:sp>
        <p:nvSpPr>
          <p:cNvPr id="19" name="Text 1"/>
          <p:cNvSpPr/>
          <p:nvPr/>
        </p:nvSpPr>
        <p:spPr>
          <a:xfrm>
            <a:off x="685800" y="2029968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The project is guided by the following objectives:</a:t>
            </a:r>
            <a:endParaRPr lang="en-US" sz="1530" dirty="0"/>
          </a:p>
        </p:txBody>
      </p:sp>
      <p:sp>
        <p:nvSpPr>
          <p:cNvPr id="20" name="Text 2"/>
          <p:cNvSpPr/>
          <p:nvPr/>
        </p:nvSpPr>
        <p:spPr>
          <a:xfrm>
            <a:off x="978408" y="2624328"/>
            <a:ext cx="6025896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design a user-friendly frontend (React + Tailwind) for fleet administrators and users.</a:t>
            </a:r>
            <a:endParaRPr lang="en-US" sz="1530" dirty="0"/>
          </a:p>
        </p:txBody>
      </p:sp>
      <p:sp>
        <p:nvSpPr>
          <p:cNvPr id="21" name="Text 3"/>
          <p:cNvSpPr/>
          <p:nvPr/>
        </p:nvSpPr>
        <p:spPr>
          <a:xfrm>
            <a:off x="978408" y="3557016"/>
            <a:ext cx="6025896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implement JWT-based security for secure login and role management.</a:t>
            </a:r>
            <a:endParaRPr lang="en-US" sz="1530" dirty="0"/>
          </a:p>
        </p:txBody>
      </p:sp>
      <p:sp>
        <p:nvSpPr>
          <p:cNvPr id="22" name="Text 4"/>
          <p:cNvSpPr/>
          <p:nvPr/>
        </p:nvSpPr>
        <p:spPr>
          <a:xfrm>
            <a:off x="978408" y="4498848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integrate AI/ML models for:</a:t>
            </a:r>
            <a:endParaRPr lang="en-US" sz="1530" dirty="0"/>
          </a:p>
        </p:txBody>
      </p:sp>
      <p:sp>
        <p:nvSpPr>
          <p:cNvPr id="23" name="Text 5"/>
          <p:cNvSpPr/>
          <p:nvPr/>
        </p:nvSpPr>
        <p:spPr>
          <a:xfrm>
            <a:off x="978408" y="4919472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Route optimization.</a:t>
            </a:r>
            <a:endParaRPr lang="en-US" sz="1530" dirty="0"/>
          </a:p>
        </p:txBody>
      </p:sp>
      <p:sp>
        <p:nvSpPr>
          <p:cNvPr id="24" name="Text 6"/>
          <p:cNvSpPr/>
          <p:nvPr/>
        </p:nvSpPr>
        <p:spPr>
          <a:xfrm>
            <a:off x="978408" y="5330952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Demand forecasting.</a:t>
            </a:r>
            <a:endParaRPr lang="en-US" sz="1530" dirty="0"/>
          </a:p>
        </p:txBody>
      </p:sp>
      <p:sp>
        <p:nvSpPr>
          <p:cNvPr id="25" name="Text 7"/>
          <p:cNvSpPr/>
          <p:nvPr/>
        </p:nvSpPr>
        <p:spPr>
          <a:xfrm>
            <a:off x="978408" y="5751576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   • Anomaly detection.</a:t>
            </a:r>
            <a:endParaRPr lang="en-US" sz="1530" dirty="0"/>
          </a:p>
        </p:txBody>
      </p:sp>
      <p:sp>
        <p:nvSpPr>
          <p:cNvPr id="26" name="Text 8"/>
          <p:cNvSpPr/>
          <p:nvPr/>
        </p:nvSpPr>
        <p:spPr>
          <a:xfrm>
            <a:off x="978408" y="6446520"/>
            <a:ext cx="12755880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explore the future integration with IoT and cloud deployment for scalability.</a:t>
            </a:r>
            <a:endParaRPr lang="en-US" sz="1530" dirty="0"/>
          </a:p>
        </p:txBody>
      </p:sp>
      <p:sp>
        <p:nvSpPr>
          <p:cNvPr id="27" name="Text 9"/>
          <p:cNvSpPr/>
          <p:nvPr/>
        </p:nvSpPr>
        <p:spPr>
          <a:xfrm>
            <a:off x="7708392" y="2624328"/>
            <a:ext cx="6025896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develop a robust backend (Spring Boot) handling APIs, authentication, and business logic.</a:t>
            </a:r>
            <a:endParaRPr lang="en-US" sz="1530" dirty="0"/>
          </a:p>
        </p:txBody>
      </p:sp>
      <p:sp>
        <p:nvSpPr>
          <p:cNvPr id="28" name="Text 10"/>
          <p:cNvSpPr/>
          <p:nvPr/>
        </p:nvSpPr>
        <p:spPr>
          <a:xfrm>
            <a:off x="7708392" y="3557016"/>
            <a:ext cx="6025896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use MySQL database for storing user, vehicle, and mobility data.</a:t>
            </a:r>
            <a:endParaRPr lang="en-US" sz="1530" dirty="0"/>
          </a:p>
        </p:txBody>
      </p:sp>
      <p:sp>
        <p:nvSpPr>
          <p:cNvPr id="29" name="Text 11"/>
          <p:cNvSpPr/>
          <p:nvPr/>
        </p:nvSpPr>
        <p:spPr>
          <a:xfrm>
            <a:off x="7708392" y="4498848"/>
            <a:ext cx="6025896" cy="4937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To provide real-time dashboards for vehicle tracking and fleet performance.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04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5E73F8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Literature Review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171717"/>
                </a:solidFill>
                <a:latin typeface="思源黑体" pitchFamily="34" charset="0"/>
                <a:ea typeface="思源黑体" pitchFamily="34" charset="-122"/>
                <a:cs typeface="思源黑体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5219</Words>
  <Application>WPS Presentation</Application>
  <PresentationFormat>On-screen Show (16:9)</PresentationFormat>
  <Paragraphs>272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SimSun</vt:lpstr>
      <vt:lpstr>Wingdings</vt:lpstr>
      <vt:lpstr>思源黑体</vt:lpstr>
      <vt:lpstr>思源黑体</vt:lpstr>
      <vt:lpstr>思源黑体</vt:lpstr>
      <vt:lpstr>Calibri</vt:lpstr>
      <vt:lpstr>Microsoft YaHei</vt:lpstr>
      <vt:lpstr>Arial Unicode MS</vt:lpstr>
      <vt:lpstr>Times New Roman</vt:lpstr>
      <vt:lpstr>Calibri Light</vt:lpstr>
      <vt:lpstr>Nunito Sans ExtraBold</vt:lpstr>
      <vt:lpstr>Nunito Sans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raghavendra` gaddam</cp:lastModifiedBy>
  <cp:revision>2</cp:revision>
  <dcterms:created xsi:type="dcterms:W3CDTF">2025-08-28T17:47:00Z</dcterms:created>
  <dcterms:modified xsi:type="dcterms:W3CDTF">2025-08-28T17:51:15Z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0B0C95BB8BFF486C8D78EE67A0F0E65A_12</vt:lpwstr>
  </property>
  <property fmtid="{D5CDD505-2E9C-101B-9397-08002B2CF9AE}" pid="3" name="KSOProductBuildVer">
    <vt:lpwstr>1033-12.2.0.21931</vt:lpwstr>
  </property>
</Properties>
</file>